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A7EF9-9E06-813A-3DE5-35239961A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0263280-BEF0-A9A5-81F9-4EC721A63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4B8EA6-8A1A-EB4B-0736-0CF49486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B01C84-848F-C391-2815-7619790D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EB1124-CD52-3031-EA83-A15F17DE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2A6C5-4DB7-1FA5-6584-D9AA0878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9B1211-5593-C816-236F-F321F34F1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341339-391D-7A01-AC16-FFC3C9D0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BBE5D9-F364-AECD-CCE3-D8408FCB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2E0B08-B396-FB7C-C877-F409C8E7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8380F52-6F88-F2A0-58DF-7C8149D99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990712-1579-170D-07C5-002247AE1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946EEF-9EF1-8B73-786A-F99E6825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181FA3-C799-7D89-CA2A-E118E9A2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446BFB-D3DE-FB9D-E978-350C88C9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7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41588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78664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28629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32580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59617-77AF-1BAC-81B8-3A6D9536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CFDEA6-4931-2D7F-0F66-8A86C6F6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11A7C9-6765-073E-E3B9-E711D13D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4AC5E7-0964-E7BF-E5D3-771D225F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286E0E-FA36-91A2-147D-1A753D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1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85E10-7407-F9D4-E0FF-DCAAC11D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0F1ED6-680C-0D55-CFCF-6D14D0B4A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8D8804-454E-AEE9-ECC5-2AF16EB9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99C67-BE30-1723-6BBE-E3FD75EE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94E0A-184D-0C37-67D0-0BF7D741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CDE1E-6461-5DE3-4C26-D5A5CED7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09F2B-AA9E-3447-8C9F-F8C4EDE50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9D962-F8A3-D58C-37AB-CB3EEBA04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3D6968-863C-1058-CCA2-3B482FF0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C9D5CF-30B7-3C0A-40C0-2E0B66E3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D2EE68-DF92-6CB7-9BBF-A9D3B77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706C5-B262-D7DD-5474-963D78C2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DC6D4C-2BC0-29C8-9F6C-F3A35F9AC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0369DDC-E427-1DD9-8A42-00EDFB949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6A314D8-1CB9-C941-FB58-AB791039A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3CA54CE-1136-8A08-9CBD-8407EFD6C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17E8C7-B6EC-0C4A-1562-F41EAEF9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B276A5-6804-2F3D-1140-03C50AAD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19B1AE0-15F6-48EF-C83E-F9EBB1D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BD3E1-205A-5834-1B4D-AE4F4780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9BDD04F-C2D1-AF92-C0E9-10842B7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556233B-95F7-1626-6B86-9FCB4892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0B0B5E3-EE9A-7CDB-8D9B-9EE853B6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3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D835DE9-0523-0AF0-061B-A8CADA0D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83F7E18-6D1B-588E-AA53-59BACC0F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9C5F29D-D3DB-099A-164E-18894CAE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8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05348-FB11-D203-B853-3FA6F8F4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C37F20-678D-6EC0-BBBC-E913EC69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1E0525-7FEF-4102-D079-252AC1C29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7AD565-C1E0-D2FE-4172-76FEF90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F7258F-ABE3-CFBB-36BE-F63642A1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789F19-AF7C-7D3C-6276-2D32A5D2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6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1AE12-E295-8B92-30A2-863C0C9B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E86BE8-1FC1-97DA-4F5D-C7CAE165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0EE28B-F055-5F24-B1CB-00DBDEA6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F94ECA-D036-86A8-DBFD-824BD8CF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E9E762-08A5-AD42-1BB1-8D47021A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0AED25E-4F81-AB68-6DFC-9F26C8CF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E76A18-5275-FF20-CEAB-A93F9186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FEE661-BB1B-BDA6-CACC-613C52E58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F2EBC5-F4AE-39D4-3FC7-45258D16C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83027-26F2-46A8-868A-9D5F2B94961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2E0EC3-9A30-6D4D-219E-D57129648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F5C6F-7431-58DE-A35E-C2DE25CFD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3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" y="382294"/>
            <a:ext cx="2813303" cy="111699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uk-UA" dirty="0"/>
              <a:t>Результати опитування студентів за освітніми компонентами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11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Чи мали Ви вільний доступ до інформаційних і навчальних ресурсів під час вивчення курсу?. Кількість відповідей: 95 відповідей.">
            <a:extLst>
              <a:ext uri="{FF2B5EF4-FFF2-40B4-BE49-F238E27FC236}">
                <a16:creationId xmlns:a16="http://schemas.microsoft.com/office/drawing/2014/main" id="{26570141-8F7D-8C23-AA89-CDD8A30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9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Чи була у Вас змога отримувати від викладача роз’яснення незрозумілого матеріалу?. Кількість відповідей: 95 відповідей.">
            <a:extLst>
              <a:ext uri="{FF2B5EF4-FFF2-40B4-BE49-F238E27FC236}">
                <a16:creationId xmlns:a16="http://schemas.microsoft.com/office/drawing/2014/main" id="{4471D12C-0047-FC19-5D44-57174473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0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2C8D7-08E8-5A28-23FC-AA7DD43B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" y="191931"/>
            <a:ext cx="7078063" cy="962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05EE22-7809-0C22-B8D2-85CE1CC5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1" y="1504681"/>
            <a:ext cx="6601746" cy="38486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794AB2-6360-4F0A-68B2-6D10AD302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263" y="723522"/>
            <a:ext cx="5458587" cy="1562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DC41E1-E5DE-2653-DDD7-E12470C93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186" y="2538421"/>
            <a:ext cx="4439270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0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8BBF25-EB89-8DF0-C892-0A805723F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" y="191931"/>
            <a:ext cx="7078063" cy="9621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2F16B4-B18E-AAB3-281F-AE082775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" y="1260714"/>
            <a:ext cx="6544588" cy="3096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A61CED-8334-F4B6-108C-F9DF37862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545" y="1260714"/>
            <a:ext cx="4829849" cy="3648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8953F9-15D9-1075-002C-295471648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" y="4788458"/>
            <a:ext cx="6601746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4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Як Ви оцінюєте професійний рівень викладача дисципліни . Кількість відповідей: 95 відповідей.">
            <a:extLst>
              <a:ext uri="{FF2B5EF4-FFF2-40B4-BE49-F238E27FC236}">
                <a16:creationId xmlns:a16="http://schemas.microsoft.com/office/drawing/2014/main" id="{3EA04840-4733-D62F-2079-45CD1F5A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Як Ви оцінюєте професійну доброзичливість викладача?. Кількість відповідей: 95 відповідей.">
            <a:extLst>
              <a:ext uri="{FF2B5EF4-FFF2-40B4-BE49-F238E27FC236}">
                <a16:creationId xmlns:a16="http://schemas.microsoft.com/office/drawing/2014/main" id="{ACCAA595-5656-E8D8-2DAA-641A1572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8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Чи були у вас конфліктні ситуації з викладачем під час навчального процесу?. Кількість відповідей: 95 відповідей.">
            <a:extLst>
              <a:ext uri="{FF2B5EF4-FFF2-40B4-BE49-F238E27FC236}">
                <a16:creationId xmlns:a16="http://schemas.microsoft.com/office/drawing/2014/main" id="{F7E249C3-40C7-3FD7-CD90-1BECE47C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9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85686-9BF4-637E-314E-430A62D9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7" y="218161"/>
            <a:ext cx="5744377" cy="1066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7686-57D6-2CA6-E2A7-0F5B592C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7" y="1587984"/>
            <a:ext cx="6811326" cy="1428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C25E79-DB60-0F88-8C11-263F93E55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760" y="1587984"/>
            <a:ext cx="3620005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8CE26-748E-EE60-9F3E-24BCB0951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05376"/>
            <a:ext cx="6258798" cy="1219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6A241-8A09-0F97-DC52-28A51C01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69" y="1485629"/>
            <a:ext cx="6535062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BA0CB-D264-C765-9622-CEE4A4AE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983" y="1095948"/>
            <a:ext cx="2372056" cy="19814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4C54F-ACF7-20E3-BC59-A9F9624D7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21" y="1095948"/>
            <a:ext cx="2391109" cy="18385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1AB13E-0C21-9830-CFFA-A697591DF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3956"/>
            <a:ext cx="2391109" cy="1771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8F47FF-3CA3-DF68-73F7-15EBB1561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156" y="4023956"/>
            <a:ext cx="2362530" cy="18004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BD8FC-F2A2-4E7B-2554-B56FE660E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209" y="3976324"/>
            <a:ext cx="2381582" cy="18195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1DBFE1-F9EA-82EA-3F3B-614DF4136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3104" y="3976324"/>
            <a:ext cx="2438740" cy="18290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48C877-1FBF-D482-F4D5-7ADF0BE81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9417" y="3995377"/>
            <a:ext cx="2562583" cy="18576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323D96-2C04-7A04-D6C0-18D152F06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85" y="524368"/>
            <a:ext cx="1619476" cy="5715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129F1E-B4A1-ABF7-DADE-F6C35BD5F9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197" y="1261871"/>
            <a:ext cx="1952898" cy="19052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1D4AD9-49BE-3915-14AA-FCD3A41669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2265" y="1256936"/>
            <a:ext cx="2314898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Мені була зрозуміла мета вивчення дисципліни . Кількість відповідей: 95 відповідей.">
            <a:extLst>
              <a:ext uri="{FF2B5EF4-FFF2-40B4-BE49-F238E27FC236}">
                <a16:creationId xmlns:a16="http://schemas.microsoft.com/office/drawing/2014/main" id="{86A0A2DB-EDFE-62B0-CB8C-7BAF0BF4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214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6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Чи ознайомили вас з формами контрольних заходів та критеріями оцінювання дисципліни  до початку навчання?. Кількість відповідей: 95 відповідей.">
            <a:extLst>
              <a:ext uri="{FF2B5EF4-FFF2-40B4-BE49-F238E27FC236}">
                <a16:creationId xmlns:a16="http://schemas.microsoft.com/office/drawing/2014/main" id="{39909369-DF8E-5512-26F0-69AB1ABE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4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Чи є форми контрольних заходів та критерії оцінювання за ОП в цілому чіткими та зрозумілими?. Кількість відповідей: 95 відповідей.">
            <a:extLst>
              <a:ext uri="{FF2B5EF4-FFF2-40B4-BE49-F238E27FC236}">
                <a16:creationId xmlns:a16="http://schemas.microsoft.com/office/drawing/2014/main" id="{B41A8129-2447-21F0-3A57-53C4C81C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3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Чи є форми контрольних заходів та критерії оцінювання за ОП в цілому чіткими та зрозумілими?. Кількість відповідей: 95 відповідей.">
            <a:extLst>
              <a:ext uri="{FF2B5EF4-FFF2-40B4-BE49-F238E27FC236}">
                <a16:creationId xmlns:a16="http://schemas.microsoft.com/office/drawing/2014/main" id="{679A493D-8502-903E-CA60-43EE39EE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6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Чи є форми контрольних заходів та критерії оцінювання за ОП в цілому чіткими та зрозумілими?. Кількість відповідей: 95 відповідей.">
            <a:extLst>
              <a:ext uri="{FF2B5EF4-FFF2-40B4-BE49-F238E27FC236}">
                <a16:creationId xmlns:a16="http://schemas.microsoft.com/office/drawing/2014/main" id="{AEAB4406-6DCB-A815-C7FB-CFED02BD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5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Чи відбувалося оцінювання знань об’єктивно і прозоро?. Кількість відповідей: 95 відповідей.">
            <a:extLst>
              <a:ext uri="{FF2B5EF4-FFF2-40B4-BE49-F238E27FC236}">
                <a16:creationId xmlns:a16="http://schemas.microsoft.com/office/drawing/2014/main" id="{9FA64341-2E39-60F9-9C5C-29FAF326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2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1.       Які технології, методи викладання були використані під час викладення дисципліни? (можна вибрати декілька). Кількість відповідей: 95 відповідей.">
            <a:extLst>
              <a:ext uri="{FF2B5EF4-FFF2-40B4-BE49-F238E27FC236}">
                <a16:creationId xmlns:a16="http://schemas.microsoft.com/office/drawing/2014/main" id="{D9236342-7A16-3FB9-A474-1E484D19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59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Широкий екран</PresentationFormat>
  <Paragraphs>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Тема Office</vt:lpstr>
      <vt:lpstr>1_Тема Office</vt:lpstr>
      <vt:lpstr>Результати опитування студентів за освітніми компонентами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Вернер Ілля Володимирович</dc:creator>
  <cp:lastModifiedBy>Вернер Ілля Володимирович</cp:lastModifiedBy>
  <cp:revision>4</cp:revision>
  <dcterms:created xsi:type="dcterms:W3CDTF">2026-01-15T10:08:25Z</dcterms:created>
  <dcterms:modified xsi:type="dcterms:W3CDTF">2026-01-15T17:41:54Z</dcterms:modified>
</cp:coreProperties>
</file>